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7" r:id="rId8"/>
    <p:sldId id="268" r:id="rId9"/>
    <p:sldId id="269" r:id="rId10"/>
    <p:sldId id="271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C4A4"/>
    <a:srgbClr val="262626"/>
    <a:srgbClr val="A92D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F812-33AE-4793-BD09-5A041ACFA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FE19F-5FE9-4E6F-B77C-11AFAF5BB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9D1E8-BD11-4037-830F-E7DE37D3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D9F85-8F07-4048-9336-68FB9F869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7AF12-5523-4EC8-8FF2-FE69763B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0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6EDD-13EB-4D55-80B9-DDA3B26E9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4E4C8-DBC8-4C67-BA5E-FA9BFE5F7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32274-6805-44F3-811D-1CA6EFADF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84266-4BEE-42D5-8ABA-7D2345EF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B73DD-4B4C-4A88-8939-279842BB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5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CBC3-C556-4E58-BA59-C8DD1A1A4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2503C-011C-4E5F-BC16-BA70410B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F539E-C3C2-4234-BEB1-AA552C67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CB7CB-D729-45DD-B39F-BB4B0D7F8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C08A5-D98B-4080-A293-001AD3F9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74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44893-1E9D-4339-A97A-D2D9BD04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EC1FB-816D-4F32-A074-04D47973E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08212-2C0D-48E4-AA2A-A30545B80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1B549-BE97-47C0-A20E-7F9804DDA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00BF7-9B4E-470F-B20C-016C801E6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3B26C-B0F3-4547-B050-1D209CAB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2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6DBF-08CB-41C6-8DF2-8AF6EC5D3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57C2E-22ED-474D-A4E5-AF912A3C4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43392-1C45-41A3-9FC7-A47DD6C664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18DAD-A2FB-47C6-9D52-E5C0B2953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2A12D-2B8A-44E3-9594-A62D6D280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6A51F-EDE2-49A6-814E-6740952E8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C68A6F-DC60-49FA-A393-E5443B21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D789C4-DF00-45D7-90DB-A50A9583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15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82EB-FE7E-4A14-88FF-518AEDB0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F5F0F-F0F0-492E-A988-9E5560DA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B85D02-B79B-4C70-B2DB-3793E899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46C03-9D50-43EB-8FA1-05C0F407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BF469D-E7FC-4A11-A359-A7D45B43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3F150-8F6E-4F7F-B3F0-47236B5C9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41D61-E712-4E29-AD46-FB11C852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4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2A427-9F02-4F44-991D-927FC8A1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20C6-3462-4966-BDF6-B6D36627B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A782A-04E2-4A6A-ADEF-EBFDB9485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698E6D-124A-4533-B28C-DFA5DC69D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25463-A7C8-4611-89CB-97AD3D5D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096A6-5938-4922-BC90-F4EC7B19A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3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5BF9-4FF6-4322-BD4F-4E517FD6F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A88D35-60A4-4637-83A9-CC64A713CB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112B8-52CC-41B6-BE8D-8DD1BEEAF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91226-4B49-4F19-8219-F0F8E5A02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27CCD-4EAA-4CB3-89EE-B8033AC9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C175C-1330-4420-A5BB-C6D6A247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8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1284-C8DD-4712-96A9-E0F5D238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110F0-E91C-4C79-A2E8-1DDE06230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AD026-9C6C-42CD-9F5C-7B0265DF0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FC3E8-C952-4087-8F2E-548D0169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99648-591D-436D-8F48-ED6D81A9D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6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EFDAD1-25A0-480C-814F-B243A811AB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74D40-8F9A-48E8-BBEA-E09485825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1ED96-E96F-4372-A06E-6FBB9F58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3295E-1F1E-4942-BC4E-886586053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D9B20-4239-4321-B18D-35BE556E6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3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7FCA5-33EB-4EA6-BB0F-23305555A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9F7F8-021E-4172-9940-8ACC46495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DD24C-087D-48E8-B17D-3EE09508A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BCA1B-FCAF-42B0-9634-E11D962441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89B3-8501-41D0-AB2E-8B4971D48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40687-0BE3-4945-9AF2-9606ED18B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407F-9450-4F0C-B5ED-B28C00991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6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45683"/>
      </p:ext>
    </p:extLst>
  </p:cSld>
  <p:clrMapOvr>
    <a:masterClrMapping/>
  </p:clrMapOvr>
  <p:transition spd="med"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7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/>
      </p:transition>
    </mc:Choice>
    <mc:Fallback>
      <p:transition spd="slow">
        <p:pull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29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u"/>
      </p:transition>
    </mc:Choice>
    <mc:Fallback>
      <p:transition spd="slow">
        <p:pull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A2ACDC-B15D-4A0D-897D-5EDE89C98ADB}"/>
              </a:ext>
            </a:extLst>
          </p:cNvPr>
          <p:cNvSpPr/>
          <p:nvPr/>
        </p:nvSpPr>
        <p:spPr>
          <a:xfrm>
            <a:off x="0" y="0"/>
            <a:ext cx="8566484" cy="6858000"/>
          </a:xfrm>
          <a:prstGeom prst="rect">
            <a:avLst/>
          </a:prstGeom>
          <a:solidFill>
            <a:srgbClr val="D7C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B17B9-4BAF-415D-8968-E4F7864264E8}"/>
              </a:ext>
            </a:extLst>
          </p:cNvPr>
          <p:cNvSpPr/>
          <p:nvPr/>
        </p:nvSpPr>
        <p:spPr>
          <a:xfrm>
            <a:off x="8566484" y="0"/>
            <a:ext cx="362551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7FAF3E-C2F4-492B-8F83-942CFEC04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150" y="1100305"/>
            <a:ext cx="3069466" cy="3069466"/>
          </a:xfrm>
          <a:prstGeom prst="rect">
            <a:avLst/>
          </a:prstGeom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EBF4089-0B0B-43E4-A4AC-959804DC9300}"/>
              </a:ext>
            </a:extLst>
          </p:cNvPr>
          <p:cNvGrpSpPr/>
          <p:nvPr/>
        </p:nvGrpSpPr>
        <p:grpSpPr>
          <a:xfrm>
            <a:off x="11196060" y="2576297"/>
            <a:ext cx="111932" cy="1705406"/>
            <a:chOff x="11603177" y="2944508"/>
            <a:chExt cx="63598" cy="96898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4B4064-C3C0-4189-8D54-40609BD0BA4C}"/>
                </a:ext>
              </a:extLst>
            </p:cNvPr>
            <p:cNvSpPr/>
            <p:nvPr/>
          </p:nvSpPr>
          <p:spPr>
            <a:xfrm flipH="1">
              <a:off x="11603177" y="2944508"/>
              <a:ext cx="63598" cy="6359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8FB29A-F497-4292-B3C4-8B53C70221BA}"/>
                </a:ext>
              </a:extLst>
            </p:cNvPr>
            <p:cNvSpPr/>
            <p:nvPr/>
          </p:nvSpPr>
          <p:spPr>
            <a:xfrm flipH="1">
              <a:off x="11603177" y="317085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FC6F24-738E-4F0D-B5AB-7071570B055A}"/>
                </a:ext>
              </a:extLst>
            </p:cNvPr>
            <p:cNvSpPr/>
            <p:nvPr/>
          </p:nvSpPr>
          <p:spPr>
            <a:xfrm flipH="1">
              <a:off x="11603177" y="3397201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DC559A-151C-4103-AE31-29DBB14FA69C}"/>
                </a:ext>
              </a:extLst>
            </p:cNvPr>
            <p:cNvSpPr/>
            <p:nvPr/>
          </p:nvSpPr>
          <p:spPr>
            <a:xfrm flipH="1">
              <a:off x="11603177" y="3623547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7D7398-CBB2-4129-92D9-559B9E54825B}"/>
                </a:ext>
              </a:extLst>
            </p:cNvPr>
            <p:cNvSpPr/>
            <p:nvPr/>
          </p:nvSpPr>
          <p:spPr>
            <a:xfrm flipH="1">
              <a:off x="11603177" y="384989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5E8A27-FB4A-42CC-B29C-0B319E8DBF94}"/>
              </a:ext>
            </a:extLst>
          </p:cNvPr>
          <p:cNvSpPr txBox="1"/>
          <p:nvPr/>
        </p:nvSpPr>
        <p:spPr>
          <a:xfrm>
            <a:off x="9096569" y="5317864"/>
            <a:ext cx="559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LOGO</a:t>
            </a:r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</a:p>
          <a:p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RATIONALE.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42F0A0-A158-4CBB-8308-367B92B221E1}"/>
              </a:ext>
            </a:extLst>
          </p:cNvPr>
          <p:cNvSpPr txBox="1"/>
          <p:nvPr/>
        </p:nvSpPr>
        <p:spPr>
          <a:xfrm>
            <a:off x="1121943" y="4594589"/>
            <a:ext cx="64638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 logo represents the connection</a:t>
            </a:r>
          </a:p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and unity of African and Canadian</a:t>
            </a:r>
          </a:p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communities, coming together to</a:t>
            </a:r>
          </a:p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share ideas, experiences, and perspectives.</a:t>
            </a:r>
          </a:p>
        </p:txBody>
      </p:sp>
    </p:spTree>
    <p:extLst>
      <p:ext uri="{BB962C8B-B14F-4D97-AF65-F5344CB8AC3E}">
        <p14:creationId xmlns:p14="http://schemas.microsoft.com/office/powerpoint/2010/main" val="290822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d"/>
      </p:transition>
    </mc:Choice>
    <mc:Fallback>
      <p:transition spd="slow">
        <p:pull dir="d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7DD398-D51C-4470-A4EE-58125EB1F22B}"/>
              </a:ext>
            </a:extLst>
          </p:cNvPr>
          <p:cNvCxnSpPr/>
          <p:nvPr/>
        </p:nvCxnSpPr>
        <p:spPr>
          <a:xfrm>
            <a:off x="2700997" y="-182880"/>
            <a:ext cx="2250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70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r"/>
      </p:transition>
    </mc:Choice>
    <mc:Fallback>
      <p:transition spd="slow">
        <p:pull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CED8CEF-AD48-45BB-BD5F-E75DF8ADA2D1}"/>
              </a:ext>
            </a:extLst>
          </p:cNvPr>
          <p:cNvSpPr/>
          <p:nvPr/>
        </p:nvSpPr>
        <p:spPr>
          <a:xfrm>
            <a:off x="0" y="0"/>
            <a:ext cx="8566484" cy="6858000"/>
          </a:xfrm>
          <a:prstGeom prst="rect">
            <a:avLst/>
          </a:prstGeom>
          <a:solidFill>
            <a:srgbClr val="D7C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B17B9-4BAF-415D-8968-E4F7864264E8}"/>
              </a:ext>
            </a:extLst>
          </p:cNvPr>
          <p:cNvSpPr/>
          <p:nvPr/>
        </p:nvSpPr>
        <p:spPr>
          <a:xfrm>
            <a:off x="8566484" y="0"/>
            <a:ext cx="362551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EBF4089-0B0B-43E4-A4AC-959804DC9300}"/>
              </a:ext>
            </a:extLst>
          </p:cNvPr>
          <p:cNvGrpSpPr/>
          <p:nvPr/>
        </p:nvGrpSpPr>
        <p:grpSpPr>
          <a:xfrm>
            <a:off x="11196060" y="2576297"/>
            <a:ext cx="111932" cy="1705406"/>
            <a:chOff x="11603177" y="2944508"/>
            <a:chExt cx="63598" cy="96898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4B4064-C3C0-4189-8D54-40609BD0BA4C}"/>
                </a:ext>
              </a:extLst>
            </p:cNvPr>
            <p:cNvSpPr/>
            <p:nvPr/>
          </p:nvSpPr>
          <p:spPr>
            <a:xfrm flipH="1">
              <a:off x="11603177" y="2944508"/>
              <a:ext cx="63598" cy="6359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8FB29A-F497-4292-B3C4-8B53C70221BA}"/>
                </a:ext>
              </a:extLst>
            </p:cNvPr>
            <p:cNvSpPr/>
            <p:nvPr/>
          </p:nvSpPr>
          <p:spPr>
            <a:xfrm flipH="1">
              <a:off x="11603177" y="317085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FC6F24-738E-4F0D-B5AB-7071570B055A}"/>
                </a:ext>
              </a:extLst>
            </p:cNvPr>
            <p:cNvSpPr/>
            <p:nvPr/>
          </p:nvSpPr>
          <p:spPr>
            <a:xfrm flipH="1">
              <a:off x="11603177" y="3397201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DC559A-151C-4103-AE31-29DBB14FA69C}"/>
                </a:ext>
              </a:extLst>
            </p:cNvPr>
            <p:cNvSpPr/>
            <p:nvPr/>
          </p:nvSpPr>
          <p:spPr>
            <a:xfrm flipH="1">
              <a:off x="11603177" y="3623547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7D7398-CBB2-4129-92D9-559B9E54825B}"/>
                </a:ext>
              </a:extLst>
            </p:cNvPr>
            <p:cNvSpPr/>
            <p:nvPr/>
          </p:nvSpPr>
          <p:spPr>
            <a:xfrm flipH="1">
              <a:off x="11603177" y="384989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5E8A27-FB4A-42CC-B29C-0B319E8DBF94}"/>
              </a:ext>
            </a:extLst>
          </p:cNvPr>
          <p:cNvSpPr txBox="1"/>
          <p:nvPr/>
        </p:nvSpPr>
        <p:spPr>
          <a:xfrm>
            <a:off x="9096569" y="5317864"/>
            <a:ext cx="559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COLOR</a:t>
            </a:r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</a:p>
          <a:p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RATIONALE.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9DF80B-B9B8-4FC0-8000-ED1B32B4949B}"/>
              </a:ext>
            </a:extLst>
          </p:cNvPr>
          <p:cNvSpPr txBox="1"/>
          <p:nvPr/>
        </p:nvSpPr>
        <p:spPr>
          <a:xfrm>
            <a:off x="601132" y="614024"/>
            <a:ext cx="6463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#a92d15 (Warm Earthy Red):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Represents passion, energy, and creativity.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Symbolizes the vibrant cultures and diversity of Africa.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Evokes feelings of warmth, excitement, and engagement.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3C4514-A821-4F6E-A3B2-B49D25327D3F}"/>
              </a:ext>
            </a:extLst>
          </p:cNvPr>
          <p:cNvSpPr txBox="1"/>
          <p:nvPr/>
        </p:nvSpPr>
        <p:spPr>
          <a:xfrm>
            <a:off x="601131" y="2668024"/>
            <a:ext cx="64638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#d7c4a4 (Soft Beige):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Represents neutrality, balance, and harmony.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Signifies the connection and unity between cultures.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Provides a calming and soothing contrast to the bold red.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DFD48-7B25-4678-B99F-7E87B0EF7F92}"/>
              </a:ext>
            </a:extLst>
          </p:cNvPr>
          <p:cNvSpPr txBox="1"/>
          <p:nvPr/>
        </p:nvSpPr>
        <p:spPr>
          <a:xfrm>
            <a:off x="601133" y="4434276"/>
            <a:ext cx="64638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#2b2724 (Deep Charcoal Grey):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Represents sophistication, elegance, and professionalism.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Symbolizes the modernity and innovation of Canada.</a:t>
            </a:r>
          </a:p>
          <a:p>
            <a:pPr marL="342900" indent="-342900">
              <a:buFontTx/>
              <a:buChar char="-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Adds depth and contrast to the design, grounding the other colors.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B990BF-5AC6-4C3C-953A-E79122F57B22}"/>
              </a:ext>
            </a:extLst>
          </p:cNvPr>
          <p:cNvSpPr/>
          <p:nvPr/>
        </p:nvSpPr>
        <p:spPr>
          <a:xfrm>
            <a:off x="7466729" y="3045399"/>
            <a:ext cx="802396" cy="802396"/>
          </a:xfrm>
          <a:prstGeom prst="ellipse">
            <a:avLst/>
          </a:prstGeom>
          <a:solidFill>
            <a:srgbClr val="D7C4A4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0F64DF-F0BB-4C44-AB17-BDE7DBC63945}"/>
              </a:ext>
            </a:extLst>
          </p:cNvPr>
          <p:cNvSpPr/>
          <p:nvPr/>
        </p:nvSpPr>
        <p:spPr>
          <a:xfrm>
            <a:off x="7466729" y="5112306"/>
            <a:ext cx="802396" cy="802396"/>
          </a:xfrm>
          <a:prstGeom prst="ellipse">
            <a:avLst/>
          </a:prstGeom>
          <a:solidFill>
            <a:srgbClr val="262626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18DCA3-DEAA-4F52-9261-2850A9A22C04}"/>
              </a:ext>
            </a:extLst>
          </p:cNvPr>
          <p:cNvSpPr/>
          <p:nvPr/>
        </p:nvSpPr>
        <p:spPr>
          <a:xfrm>
            <a:off x="7466729" y="1130408"/>
            <a:ext cx="802396" cy="802396"/>
          </a:xfrm>
          <a:prstGeom prst="ellipse">
            <a:avLst/>
          </a:prstGeom>
          <a:solidFill>
            <a:srgbClr val="A92D15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7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/>
      </p:transition>
    </mc:Choice>
    <mc:Fallback>
      <p:transition spd="slow">
        <p:pull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CED8CEF-AD48-45BB-BD5F-E75DF8ADA2D1}"/>
              </a:ext>
            </a:extLst>
          </p:cNvPr>
          <p:cNvSpPr/>
          <p:nvPr/>
        </p:nvSpPr>
        <p:spPr>
          <a:xfrm>
            <a:off x="0" y="0"/>
            <a:ext cx="8566484" cy="6858000"/>
          </a:xfrm>
          <a:prstGeom prst="rect">
            <a:avLst/>
          </a:prstGeom>
          <a:solidFill>
            <a:srgbClr val="D7C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B17B9-4BAF-415D-8968-E4F7864264E8}"/>
              </a:ext>
            </a:extLst>
          </p:cNvPr>
          <p:cNvSpPr/>
          <p:nvPr/>
        </p:nvSpPr>
        <p:spPr>
          <a:xfrm>
            <a:off x="8566484" y="0"/>
            <a:ext cx="362551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EBF4089-0B0B-43E4-A4AC-959804DC9300}"/>
              </a:ext>
            </a:extLst>
          </p:cNvPr>
          <p:cNvGrpSpPr/>
          <p:nvPr/>
        </p:nvGrpSpPr>
        <p:grpSpPr>
          <a:xfrm>
            <a:off x="11196060" y="2576297"/>
            <a:ext cx="111932" cy="1705406"/>
            <a:chOff x="11603177" y="2944508"/>
            <a:chExt cx="63598" cy="96898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4B4064-C3C0-4189-8D54-40609BD0BA4C}"/>
                </a:ext>
              </a:extLst>
            </p:cNvPr>
            <p:cNvSpPr/>
            <p:nvPr/>
          </p:nvSpPr>
          <p:spPr>
            <a:xfrm flipH="1">
              <a:off x="11603177" y="2944508"/>
              <a:ext cx="63598" cy="6359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8FB29A-F497-4292-B3C4-8B53C70221BA}"/>
                </a:ext>
              </a:extLst>
            </p:cNvPr>
            <p:cNvSpPr/>
            <p:nvPr/>
          </p:nvSpPr>
          <p:spPr>
            <a:xfrm flipH="1">
              <a:off x="11603177" y="317085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FC6F24-738E-4F0D-B5AB-7071570B055A}"/>
                </a:ext>
              </a:extLst>
            </p:cNvPr>
            <p:cNvSpPr/>
            <p:nvPr/>
          </p:nvSpPr>
          <p:spPr>
            <a:xfrm flipH="1">
              <a:off x="11603177" y="3397201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DC559A-151C-4103-AE31-29DBB14FA69C}"/>
                </a:ext>
              </a:extLst>
            </p:cNvPr>
            <p:cNvSpPr/>
            <p:nvPr/>
          </p:nvSpPr>
          <p:spPr>
            <a:xfrm flipH="1">
              <a:off x="11603177" y="3623547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7D7398-CBB2-4129-92D9-559B9E54825B}"/>
                </a:ext>
              </a:extLst>
            </p:cNvPr>
            <p:cNvSpPr/>
            <p:nvPr/>
          </p:nvSpPr>
          <p:spPr>
            <a:xfrm flipH="1">
              <a:off x="11603177" y="384989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5E8A27-FB4A-42CC-B29C-0B319E8DBF94}"/>
              </a:ext>
            </a:extLst>
          </p:cNvPr>
          <p:cNvSpPr txBox="1"/>
          <p:nvPr/>
        </p:nvSpPr>
        <p:spPr>
          <a:xfrm>
            <a:off x="9096569" y="5317864"/>
            <a:ext cx="559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COLOR</a:t>
            </a:r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</a:p>
          <a:p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RATIONALE.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9DF80B-B9B8-4FC0-8000-ED1B32B4949B}"/>
              </a:ext>
            </a:extLst>
          </p:cNvPr>
          <p:cNvSpPr txBox="1"/>
          <p:nvPr/>
        </p:nvSpPr>
        <p:spPr>
          <a:xfrm>
            <a:off x="1440097" y="1297282"/>
            <a:ext cx="624237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A92D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Together,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these colors create a visually appealing and meaningful palette that reflects the convergence of African and Canadian cultures, values, and innovations.</a:t>
            </a:r>
          </a:p>
          <a:p>
            <a:pPr algn="ctr"/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 warm red and deep grey tones create a sense of excitement and professionalism, while the soft beige provides a calming balance, representing the harmony and unity that the summit aims to achieve.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CE2410-07CA-4B4E-9298-2F58EBC8F180}"/>
              </a:ext>
            </a:extLst>
          </p:cNvPr>
          <p:cNvSpPr/>
          <p:nvPr/>
        </p:nvSpPr>
        <p:spPr>
          <a:xfrm>
            <a:off x="3857995" y="5136999"/>
            <a:ext cx="802396" cy="802396"/>
          </a:xfrm>
          <a:prstGeom prst="ellipse">
            <a:avLst/>
          </a:prstGeom>
          <a:solidFill>
            <a:srgbClr val="D7C4A4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24C6E3F-F93C-4E1B-9FF0-BA2506AC59D5}"/>
              </a:ext>
            </a:extLst>
          </p:cNvPr>
          <p:cNvSpPr/>
          <p:nvPr/>
        </p:nvSpPr>
        <p:spPr>
          <a:xfrm>
            <a:off x="6580465" y="5140438"/>
            <a:ext cx="802396" cy="802396"/>
          </a:xfrm>
          <a:prstGeom prst="ellipse">
            <a:avLst/>
          </a:prstGeom>
          <a:solidFill>
            <a:srgbClr val="262626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AE56699-4EA1-43CE-A246-5A0B30E6B318}"/>
              </a:ext>
            </a:extLst>
          </p:cNvPr>
          <p:cNvSpPr/>
          <p:nvPr/>
        </p:nvSpPr>
        <p:spPr>
          <a:xfrm>
            <a:off x="1038899" y="5136999"/>
            <a:ext cx="802396" cy="802396"/>
          </a:xfrm>
          <a:prstGeom prst="ellipse">
            <a:avLst/>
          </a:prstGeom>
          <a:solidFill>
            <a:srgbClr val="A92D15"/>
          </a:solidFill>
          <a:ln>
            <a:noFill/>
          </a:ln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60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u"/>
      </p:transition>
    </mc:Choice>
    <mc:Fallback>
      <p:transition spd="slow">
        <p:pull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CED8CEF-AD48-45BB-BD5F-E75DF8ADA2D1}"/>
              </a:ext>
            </a:extLst>
          </p:cNvPr>
          <p:cNvSpPr/>
          <p:nvPr/>
        </p:nvSpPr>
        <p:spPr>
          <a:xfrm>
            <a:off x="0" y="0"/>
            <a:ext cx="8566484" cy="6858000"/>
          </a:xfrm>
          <a:prstGeom prst="rect">
            <a:avLst/>
          </a:prstGeom>
          <a:solidFill>
            <a:srgbClr val="D7C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B17B9-4BAF-415D-8968-E4F7864264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EBF4089-0B0B-43E4-A4AC-959804DC9300}"/>
              </a:ext>
            </a:extLst>
          </p:cNvPr>
          <p:cNvGrpSpPr/>
          <p:nvPr/>
        </p:nvGrpSpPr>
        <p:grpSpPr>
          <a:xfrm>
            <a:off x="11196060" y="2576297"/>
            <a:ext cx="111932" cy="1705406"/>
            <a:chOff x="11603177" y="2944508"/>
            <a:chExt cx="63598" cy="96898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4B4064-C3C0-4189-8D54-40609BD0BA4C}"/>
                </a:ext>
              </a:extLst>
            </p:cNvPr>
            <p:cNvSpPr/>
            <p:nvPr/>
          </p:nvSpPr>
          <p:spPr>
            <a:xfrm flipH="1">
              <a:off x="11603177" y="2944508"/>
              <a:ext cx="63598" cy="6359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8FB29A-F497-4292-B3C4-8B53C70221BA}"/>
                </a:ext>
              </a:extLst>
            </p:cNvPr>
            <p:cNvSpPr/>
            <p:nvPr/>
          </p:nvSpPr>
          <p:spPr>
            <a:xfrm flipH="1">
              <a:off x="11603177" y="317085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FC6F24-738E-4F0D-B5AB-7071570B055A}"/>
                </a:ext>
              </a:extLst>
            </p:cNvPr>
            <p:cNvSpPr/>
            <p:nvPr/>
          </p:nvSpPr>
          <p:spPr>
            <a:xfrm flipH="1">
              <a:off x="11603177" y="3397201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DC559A-151C-4103-AE31-29DBB14FA69C}"/>
                </a:ext>
              </a:extLst>
            </p:cNvPr>
            <p:cNvSpPr/>
            <p:nvPr/>
          </p:nvSpPr>
          <p:spPr>
            <a:xfrm flipH="1">
              <a:off x="11603177" y="3623547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7D7398-CBB2-4129-92D9-559B9E54825B}"/>
                </a:ext>
              </a:extLst>
            </p:cNvPr>
            <p:cNvSpPr/>
            <p:nvPr/>
          </p:nvSpPr>
          <p:spPr>
            <a:xfrm flipH="1">
              <a:off x="11603177" y="3849894"/>
              <a:ext cx="63598" cy="6359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5E8A27-FB4A-42CC-B29C-0B319E8DBF94}"/>
              </a:ext>
            </a:extLst>
          </p:cNvPr>
          <p:cNvSpPr txBox="1"/>
          <p:nvPr/>
        </p:nvSpPr>
        <p:spPr>
          <a:xfrm>
            <a:off x="9982833" y="5864583"/>
            <a:ext cx="559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9DF80B-B9B8-4FC0-8000-ED1B32B4949B}"/>
              </a:ext>
            </a:extLst>
          </p:cNvPr>
          <p:cNvSpPr txBox="1"/>
          <p:nvPr/>
        </p:nvSpPr>
        <p:spPr>
          <a:xfrm>
            <a:off x="-884008" y="1643123"/>
            <a:ext cx="676136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Aa</a:t>
            </a:r>
            <a:endParaRPr lang="en-US" sz="11500" dirty="0">
              <a:solidFill>
                <a:srgbClr val="D7C4A4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B172BA-9B85-499C-92F7-A0A70BE8B932}"/>
              </a:ext>
            </a:extLst>
          </p:cNvPr>
          <p:cNvSpPr txBox="1"/>
          <p:nvPr/>
        </p:nvSpPr>
        <p:spPr>
          <a:xfrm>
            <a:off x="405363" y="4225737"/>
            <a:ext cx="4382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Poppins</a:t>
            </a:r>
            <a:endParaRPr lang="en-US" sz="4800" dirty="0">
              <a:solidFill>
                <a:srgbClr val="D7C4A4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13A17C-F6B1-4661-A0D0-A179C6618085}"/>
              </a:ext>
            </a:extLst>
          </p:cNvPr>
          <p:cNvSpPr txBox="1"/>
          <p:nvPr/>
        </p:nvSpPr>
        <p:spPr>
          <a:xfrm>
            <a:off x="5048710" y="2010519"/>
            <a:ext cx="57222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Poppins </a:t>
            </a: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is a modern sans-serif font that exudes: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Friendliness,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Modernity,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Legibility,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Versatility,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Professionalism.</a:t>
            </a:r>
          </a:p>
          <a:p>
            <a:endParaRPr lang="en-US" dirty="0">
              <a:solidFill>
                <a:srgbClr val="D7C4A4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r>
              <a:rPr lang="en-US" dirty="0">
                <a:solidFill>
                  <a:srgbClr val="D7C4A4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By using Poppins, we’ve chosen a font that effectively communicates the Converge Summit’s values of innovation, approachability, and clarity, while also providing a clean and modern aesthetic.</a:t>
            </a:r>
          </a:p>
        </p:txBody>
      </p:sp>
    </p:spTree>
    <p:extLst>
      <p:ext uri="{BB962C8B-B14F-4D97-AF65-F5344CB8AC3E}">
        <p14:creationId xmlns:p14="http://schemas.microsoft.com/office/powerpoint/2010/main" val="324829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d"/>
      </p:transition>
    </mc:Choice>
    <mc:Fallback>
      <p:transition spd="slow">
        <p:pull dir="d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0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u"/>
      </p:transition>
    </mc:Choice>
    <mc:Fallback>
      <p:transition spd="slow">
        <p:pull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85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 dir="r"/>
      </p:transition>
    </mc:Choice>
    <mc:Fallback>
      <p:transition spd="slow">
        <p:pull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1788-A442-457E-A7C8-C8CABAEFD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ECECB-8849-40D0-A031-657F446B1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0180-A7DC-4F48-BBF1-F7A702C7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6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/>
      </p:transition>
    </mc:Choice>
    <mc:Fallback>
      <p:transition spd="slow">
        <p:pull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252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Church of Christ</dc:creator>
  <cp:lastModifiedBy>Church of Christ</cp:lastModifiedBy>
  <cp:revision>19</cp:revision>
  <dcterms:created xsi:type="dcterms:W3CDTF">2024-09-10T02:21:17Z</dcterms:created>
  <dcterms:modified xsi:type="dcterms:W3CDTF">2024-09-10T15:53:05Z</dcterms:modified>
</cp:coreProperties>
</file>